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0" r:id="rId7"/>
    <p:sldId id="261" r:id="rId8"/>
    <p:sldId id="262" r:id="rId9"/>
    <p:sldId id="266" r:id="rId10"/>
    <p:sldId id="267" r:id="rId11"/>
    <p:sldId id="265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FF5FD"/>
    <a:srgbClr val="09CFF7"/>
    <a:srgbClr val="0000FF"/>
    <a:srgbClr val="FAA906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78" autoAdjust="0"/>
    <p:restoredTop sz="94660"/>
  </p:normalViewPr>
  <p:slideViewPr>
    <p:cSldViewPr>
      <p:cViewPr varScale="1">
        <p:scale>
          <a:sx n="66" d="100"/>
          <a:sy n="66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chemeClr val="accent2"/>
                </a:solidFill>
                <a:latin typeface="Arial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0737A8-5B32-4CCE-873C-FAA8C2362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B9E1-DD56-4417-AA86-9FBF702F8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08F4-A0E1-47AD-971E-F037750F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5D339-6980-468B-BF4E-57C1723B7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924D-03FC-43DB-8119-571D0C607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E4CC-A773-476E-ABD6-76082BDDA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44EED-7728-4C08-AD1D-B9504A2B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4CE8-925D-499C-934D-5C0756E58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8009-4CEF-448C-A050-2884F020E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A443-3950-41F0-9C6A-E52BB79B2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4D851-6C3E-4B0F-8E73-7EB1D1B11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A677D-ECC9-4D70-BBD1-10C7576EF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6AABD-B36F-4093-A1C8-76E028CB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CCDDB42-F61F-409E-BADA-9A45875BE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gray">
          <a:xfrm>
            <a:off x="0" y="2819400"/>
            <a:ext cx="6096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e_AlMohanad" pitchFamily="18" charset="-78"/>
              <a:ea typeface="+mj-ea"/>
              <a:cs typeface="ae_AlMohanad" pitchFamily="18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838200"/>
            <a:ext cx="6781800" cy="563562"/>
          </a:xfrm>
        </p:spPr>
        <p:txBody>
          <a:bodyPr/>
          <a:lstStyle/>
          <a:p>
            <a:pPr lvl="0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Mohanad" pitchFamily="18" charset="-78"/>
                <a:cs typeface="ae_AlMohanad" pitchFamily="18" charset="-78"/>
              </a:rPr>
              <a:t>Research   Techniques </a:t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Mohanad" pitchFamily="18" charset="-78"/>
                <a:cs typeface="ae_AlMohanad" pitchFamily="18" charset="-78"/>
              </a:rPr>
            </a:br>
            <a:endParaRPr lang="ar-IQ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779687"/>
            <a:ext cx="74676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1-Preparation starting material and  drying solvent </a:t>
            </a:r>
          </a:p>
          <a:p>
            <a:r>
              <a:rPr lang="en-US" dirty="0" smtClean="0"/>
              <a:t>      solid  , liquid </a:t>
            </a:r>
          </a:p>
          <a:p>
            <a:r>
              <a:rPr lang="en-US" dirty="0" smtClean="0"/>
              <a:t>       standard reagents </a:t>
            </a:r>
          </a:p>
          <a:p>
            <a:endParaRPr lang="en-US" dirty="0" smtClean="0"/>
          </a:p>
          <a:p>
            <a:r>
              <a:rPr lang="en-US" dirty="0" smtClean="0"/>
              <a:t>3- Drying methods </a:t>
            </a:r>
          </a:p>
          <a:p>
            <a:r>
              <a:rPr lang="en-US" dirty="0" smtClean="0"/>
              <a:t>      Rotary evaporator</a:t>
            </a:r>
          </a:p>
          <a:p>
            <a:r>
              <a:rPr lang="en-US" dirty="0" smtClean="0"/>
              <a:t>      Freeze drying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3- Chromatography </a:t>
            </a:r>
          </a:p>
          <a:p>
            <a:r>
              <a:rPr lang="en-US" dirty="0" smtClean="0"/>
              <a:t>     Paper chromatography</a:t>
            </a:r>
          </a:p>
          <a:p>
            <a:r>
              <a:rPr lang="en-US" dirty="0" smtClean="0"/>
              <a:t>     Thin layer  chromatography </a:t>
            </a:r>
          </a:p>
          <a:p>
            <a:r>
              <a:rPr lang="en-US" dirty="0" smtClean="0"/>
              <a:t>     Column chromatography </a:t>
            </a:r>
          </a:p>
          <a:p>
            <a:r>
              <a:rPr lang="en-US" dirty="0" smtClean="0"/>
              <a:t>     GC , HPLC , LC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drying 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Air-drying must take place in a cool, dry place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Air-drying rooms should have the capacity to maintain a constant relative humidity of 25 -35% (or at least below 50%) and a temperature of between 50 and 65 degrees F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 circulation should be constant, and may be aided by the use of portable fans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Dehumidifiers may be used but must be maintained daily and will only work in smaller, enclosed spaces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Air-dry materials indoors if possible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evaporator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3554" name="Picture 2" descr="Image result for rotary evaporator pa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5380982" cy="4133851"/>
          </a:xfrm>
          <a:prstGeom prst="rect">
            <a:avLst/>
          </a:prstGeom>
          <a:noFill/>
        </p:spPr>
      </p:pic>
      <p:pic>
        <p:nvPicPr>
          <p:cNvPr id="23556" name="Picture 4" descr="Image result for rotary evaporator buc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0"/>
            <a:ext cx="329565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7620000" cy="563562"/>
          </a:xfrm>
        </p:spPr>
        <p:txBody>
          <a:bodyPr/>
          <a:lstStyle/>
          <a:p>
            <a:r>
              <a:rPr lang="en-US" dirty="0" smtClean="0"/>
              <a:t>Freeze drying </a:t>
            </a:r>
            <a:r>
              <a:rPr lang="en-US" dirty="0" smtClean="0"/>
              <a:t>(</a:t>
            </a:r>
            <a:r>
              <a:rPr lang="en-US" dirty="0" err="1" smtClean="0"/>
              <a:t>Lyophilization</a:t>
            </a:r>
            <a:r>
              <a:rPr lang="en-US" dirty="0" smtClean="0"/>
              <a:t> ) </a:t>
            </a:r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Freeze drying is a complex operation where the solvent (usually water) is removed from the product by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sublimation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Sublimation occurs when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frozen liquid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goes directly to the gaseous state without passing through the liquid phase. This direct phase transfer “ice - water vapor” is a function of pressure and ice temperature which can be delineated by the phase diagram of water: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4373232"/>
            <a:ext cx="2057400" cy="14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810000"/>
            <a:ext cx="13144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886200"/>
            <a:ext cx="1504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267200"/>
            <a:ext cx="17430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Lyophilization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freeze drying is a process in which water is frozen, followed by its removal from the sample.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initially by sublimation (primary drying) and then by desorption (secondary drying).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Freezedrying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process of drying in which water is sublimed from the product after it is frozen . It is a drying process applicable to manufacture of certain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pharmaceuticals and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biologicals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that are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thermolabile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or otherwise unstable in aqueous solutions for prolonged storage periods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but that are stable in the dry state. The term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lyophilization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describes a process to produce a product that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loves the dry state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Lyophilization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performed at temperature and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pressure conditions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below the triple point,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enable sublimation of ice. The entire process is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performed at low temperature and pressure, hence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suited for drying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thermolabile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compounds.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Steps involved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lyophilization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start from sample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preparation followed by freezing, primary drying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secondary drying, to obtain the final dried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 with desired moisture content .The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concentration gradient of water vapor between the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drying front and condenser is the driving force for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removal of water during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lyophilization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57400"/>
            <a:ext cx="32330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Pharmaceutical and biotechnology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Food Industry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Technological Industry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3505200"/>
            <a:ext cx="73914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chemical synthesis, products are often freeze dried to make them more stable, or easier to dissolve in water for subsequent use. In bio separations, freeze-drying can be used also as a late-stage purification procedure, because it can effectively remove solvents. Furthermore, it is capable of concentrating substances with low molecular weights that are too small to be removed by a filtration membrane</a:t>
            </a:r>
            <a:endParaRPr lang="ar-IQ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www.themegallery.com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5438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4-Spectroscopic technique</a:t>
            </a:r>
          </a:p>
          <a:p>
            <a:r>
              <a:rPr lang="en-US" dirty="0" smtClean="0"/>
              <a:t>    FTIR   ( liquid  , gas , solid 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Uv</a:t>
            </a:r>
            <a:r>
              <a:rPr lang="en-US" dirty="0" smtClean="0"/>
              <a:t>- Visible  ( identification  , kinetic , concentration )</a:t>
            </a:r>
          </a:p>
          <a:p>
            <a:endParaRPr lang="en-US" dirty="0" smtClean="0"/>
          </a:p>
          <a:p>
            <a:r>
              <a:rPr lang="en-US" dirty="0" smtClean="0"/>
              <a:t>5- Mass spectra  </a:t>
            </a:r>
          </a:p>
          <a:p>
            <a:r>
              <a:rPr lang="en-US" dirty="0" smtClean="0"/>
              <a:t>     Hard ionization  ( EI) </a:t>
            </a:r>
          </a:p>
          <a:p>
            <a:r>
              <a:rPr lang="en-US" dirty="0" smtClean="0"/>
              <a:t>     soft Ionization     (ESI) </a:t>
            </a:r>
          </a:p>
          <a:p>
            <a:endParaRPr lang="en-US" dirty="0" smtClean="0"/>
          </a:p>
          <a:p>
            <a:r>
              <a:rPr lang="en-US" dirty="0" smtClean="0"/>
              <a:t>    GC-Mass , HPLC- Mass</a:t>
            </a:r>
          </a:p>
          <a:p>
            <a:r>
              <a:rPr lang="en-US" dirty="0" smtClean="0"/>
              <a:t>    Direct insertion probe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4"/>
                </a:solidFill>
              </a:rPr>
              <a:t>Preparation starting material </a:t>
            </a:r>
            <a:endParaRPr lang="ar-IQ" sz="2400" dirty="0">
              <a:solidFill>
                <a:schemeClr val="accent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76962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Solid sample </a:t>
            </a:r>
          </a:p>
          <a:p>
            <a:r>
              <a:rPr lang="en-US" dirty="0" smtClean="0"/>
              <a:t>Test ( melting point  ,   TLC  )</a:t>
            </a:r>
          </a:p>
          <a:p>
            <a:r>
              <a:rPr lang="en-US" dirty="0" smtClean="0"/>
              <a:t>Purification  ( </a:t>
            </a:r>
            <a:r>
              <a:rPr lang="en-US" dirty="0" err="1" smtClean="0"/>
              <a:t>recrystalization</a:t>
            </a:r>
            <a:r>
              <a:rPr lang="en-US" dirty="0" smtClean="0"/>
              <a:t>  ,  distillation under vacuum )</a:t>
            </a:r>
          </a:p>
          <a:p>
            <a:endParaRPr lang="en-US" dirty="0" smtClean="0"/>
          </a:p>
          <a:p>
            <a:r>
              <a:rPr lang="en-US" dirty="0" smtClean="0"/>
              <a:t>Liquid sample </a:t>
            </a:r>
          </a:p>
          <a:p>
            <a:r>
              <a:rPr lang="en-US" dirty="0" smtClean="0"/>
              <a:t>  test ( boiling point  , TLC )</a:t>
            </a:r>
          </a:p>
          <a:p>
            <a:r>
              <a:rPr lang="en-US" dirty="0" smtClean="0"/>
              <a:t>  distillation  ,   extraction ,  </a:t>
            </a:r>
          </a:p>
          <a:p>
            <a:endParaRPr lang="en-US" dirty="0" smtClean="0"/>
          </a:p>
          <a:p>
            <a:r>
              <a:rPr lang="en-US" dirty="0" smtClean="0"/>
              <a:t>Solvents  </a:t>
            </a:r>
          </a:p>
          <a:p>
            <a:r>
              <a:rPr lang="en-US" dirty="0" smtClean="0"/>
              <a:t> drying agents </a:t>
            </a:r>
          </a:p>
          <a:p>
            <a:r>
              <a:rPr lang="en-US" dirty="0" smtClean="0"/>
              <a:t> removing water from solvent 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/>
                </a:solidFill>
              </a:rPr>
              <a:t>Drying  reagents </a:t>
            </a:r>
            <a:endParaRPr lang="ar-IQ" sz="2400" dirty="0">
              <a:solidFill>
                <a:schemeClr val="accent4"/>
              </a:solidFill>
            </a:endParaRPr>
          </a:p>
        </p:txBody>
      </p:sp>
      <p:pic>
        <p:nvPicPr>
          <p:cNvPr id="5" name="Picture 4" descr="http://www.chem.ucla.edu/~bacher/Specialtopics/formu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4527176" cy="38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6002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Commonly used drying  are calcium chloride (CaCl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sodium sulfate (Na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calcium sulfate (CaSO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also known as 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Drierite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and magnesium sulfate (MgSO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all in their anhydrous </a:t>
            </a:r>
            <a:endParaRPr lang="ar-IQ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895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Calcium chloride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(n=6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is a very good drying agent for a broad variety of solvents but is generally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not compatible with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</a:rPr>
              <a:t>hydroxy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(alcohol, phenol), amino (amine, amide) and carbonyl (acid,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ester)</a:t>
            </a:r>
            <a:endParaRPr lang="ar-IQ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Magnesium sulfate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is a slightly acidic drying agent. It works well in solvents like diethyl ether, but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not as well for ethyl acetate.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is a fast drying agent, in part because it comes as a fine powder with a large surface area.</a:t>
            </a:r>
            <a:endParaRPr lang="ar-IQ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Sodium sulfate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has a very high capacity and is mainly used for very wet solutions</a:t>
            </a:r>
            <a:endParaRPr lang="ar-IQ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181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Molecular sieves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alumino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silicates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a three-dimensional network with different pore sizes (3-5 Å). They have to be activated prior use and also can be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regenerated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 higher temperatures (~180 </a:t>
            </a:r>
            <a:r>
              <a:rPr lang="en-US" sz="1600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- 260 </a:t>
            </a:r>
            <a:r>
              <a:rPr lang="en-US" sz="1600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1-2 hours).</a:t>
            </a:r>
            <a:endParaRPr lang="ar-IQ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8229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Tetrahydrofuran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): distilled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sodium 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benzophenone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ketyl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Add sodium wire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benzophenone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to a volume of THF (pre-dried over calcium hydride or 4A molecular sieves), heat at reflux/under nitrogen for several hours until the solvent turns deep blue in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This indicates the solvent is dry, and you can distill off the volume you require. With time (weeks-maybe months if used correctly) the still will turn orange, this indicates that it is time to make a new one!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DCM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(Dichloromethane):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pre-dry over calcium hydride, then distil over calcium hydride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... unfortunately no colorimetric indicator to tell you when the solvent is dry.</a:t>
            </a:r>
          </a:p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MeCN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Acetonitrile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pre-dry by shaking with type 4A molecular sieves, the distil over calcium hydride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Dried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acetonitrile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can be stored over 4A molecular sieves.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Methanol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For most purposes, drying over 3A molecular sieves overnight followed by distillation is sufficient. Alternatively, the methanol can be dried from magnesium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methoxide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Magnesium turnings (5 g) and iodine (0.5 g) are refluxed in a small (50-100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quantity of dry methanol (from a previous batch) until all of the magnesium has reacted. The mixture is diluted (up to 1 L) with reagent grade methanol, refluxed for 2-3 hours then distilled under nitrogen.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DMF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dimethylformamide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): Decomposes slowly at room temperature and more rapidly at reflux, releasing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dimethylamine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carbon monoxide. This decomposition is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catalysed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by acidic and basic impurities, and standing DMF for several hours at room temperature with basic drying agents such as calcium hydride or sodium hydroxide leads to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noticeable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decomposition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Dry DMF can be prepared by drying overnight over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barium oxide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4A molecular sieves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followed by decantation of the drying agent and vacuum distillation (~20 mmHg is a sufficient vacuum to lower the boiling point over DMF to a reasonable value). Dry DMF can be stored over 4A molecular sieves.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85800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Specific solvents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24000"/>
          <a:ext cx="7467600" cy="4114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33800"/>
                <a:gridCol w="37338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Class of Compounds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Recommended Drying Agent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Alkane</a:t>
                      </a:r>
                      <a:r>
                        <a:rPr lang="en-US" dirty="0"/>
                        <a:t>, alkyl halides</a:t>
                      </a:r>
                      <a:endParaRPr lang="en-US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 smtClean="0"/>
                    </a:p>
                    <a:p>
                      <a:pPr algn="l"/>
                      <a:r>
                        <a:rPr lang="pt-BR" dirty="0" smtClean="0"/>
                        <a:t>MgSO</a:t>
                      </a:r>
                      <a:r>
                        <a:rPr lang="pt-BR" baseline="-25000" dirty="0" smtClean="0"/>
                        <a:t>4</a:t>
                      </a:r>
                      <a:r>
                        <a:rPr lang="pt-BR" dirty="0"/>
                        <a:t>, CaCl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, CaSO</a:t>
                      </a:r>
                      <a:r>
                        <a:rPr lang="pt-BR" baseline="-25000" dirty="0"/>
                        <a:t>4</a:t>
                      </a:r>
                      <a:r>
                        <a:rPr lang="pt-BR" dirty="0"/>
                        <a:t>, H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SO</a:t>
                      </a:r>
                      <a:r>
                        <a:rPr lang="pt-BR" baseline="-25000" dirty="0"/>
                        <a:t>4</a:t>
                      </a:r>
                      <a:r>
                        <a:rPr lang="pt-BR" dirty="0"/>
                        <a:t>, P</a:t>
                      </a:r>
                      <a:r>
                        <a:rPr lang="pt-BR" baseline="-25000" dirty="0"/>
                        <a:t>4</a:t>
                      </a:r>
                      <a:r>
                        <a:rPr lang="pt-BR" dirty="0"/>
                        <a:t>O</a:t>
                      </a:r>
                      <a:r>
                        <a:rPr lang="pt-BR" baseline="-25000" dirty="0"/>
                        <a:t>10</a:t>
                      </a:r>
                      <a:endParaRPr lang="pt-BR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Aromatic hydrocarbons, ethers</a:t>
                      </a:r>
                      <a:endParaRPr lang="en-US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MgSO</a:t>
                      </a:r>
                      <a:r>
                        <a:rPr lang="pt-BR" baseline="-25000" dirty="0"/>
                        <a:t>4</a:t>
                      </a:r>
                      <a:r>
                        <a:rPr lang="pt-BR" dirty="0"/>
                        <a:t>, CaCl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, CaSO</a:t>
                      </a:r>
                      <a:r>
                        <a:rPr lang="pt-BR" baseline="-25000" dirty="0"/>
                        <a:t>4</a:t>
                      </a:r>
                      <a:r>
                        <a:rPr lang="pt-BR" dirty="0"/>
                        <a:t>,</a:t>
                      </a:r>
                      <a:r>
                        <a:rPr lang="pt-BR" baseline="-25000" dirty="0"/>
                        <a:t> </a:t>
                      </a:r>
                      <a:r>
                        <a:rPr lang="pt-BR" dirty="0"/>
                        <a:t>P</a:t>
                      </a:r>
                      <a:r>
                        <a:rPr lang="pt-BR" baseline="-25000" dirty="0"/>
                        <a:t>4</a:t>
                      </a:r>
                      <a:r>
                        <a:rPr lang="pt-BR" dirty="0"/>
                        <a:t>O</a:t>
                      </a:r>
                      <a:r>
                        <a:rPr lang="pt-BR" baseline="-25000" dirty="0"/>
                        <a:t>10</a:t>
                      </a:r>
                      <a:r>
                        <a:rPr lang="pt-BR" dirty="0"/>
                        <a:t>, </a:t>
                      </a:r>
                      <a:r>
                        <a:rPr lang="pt-BR" dirty="0" smtClean="0"/>
                        <a:t>Na-metal</a:t>
                      </a:r>
                    </a:p>
                    <a:p>
                      <a:pPr algn="l"/>
                      <a:endParaRPr lang="pt-BR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Aldehydes</a:t>
                      </a:r>
                      <a:r>
                        <a:rPr lang="en-US" dirty="0"/>
                        <a:t>, 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ketones</a:t>
                      </a:r>
                      <a:r>
                        <a:rPr lang="en-US" dirty="0"/>
                        <a:t>, esters</a:t>
                      </a:r>
                      <a:endParaRPr lang="en-US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Na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/>
                        <a:t>, MgSO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, K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, CaSO</a:t>
                      </a:r>
                      <a:r>
                        <a:rPr lang="en-US" baseline="-25000" dirty="0"/>
                        <a:t>4</a:t>
                      </a:r>
                      <a:endParaRPr lang="en-US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Alcohols</a:t>
                      </a:r>
                      <a:endParaRPr lang="en-US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 smtClean="0"/>
                    </a:p>
                    <a:p>
                      <a:pPr algn="l"/>
                      <a:r>
                        <a:rPr lang="pt-BR" dirty="0" smtClean="0"/>
                        <a:t>MgSO</a:t>
                      </a:r>
                      <a:r>
                        <a:rPr lang="pt-BR" baseline="-25000" dirty="0" smtClean="0"/>
                        <a:t>4</a:t>
                      </a:r>
                      <a:r>
                        <a:rPr lang="pt-BR" dirty="0"/>
                        <a:t>, K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CO</a:t>
                      </a:r>
                      <a:r>
                        <a:rPr lang="pt-BR" baseline="-25000" dirty="0"/>
                        <a:t>3</a:t>
                      </a:r>
                      <a:r>
                        <a:rPr lang="pt-BR" dirty="0"/>
                        <a:t>, CaSO</a:t>
                      </a:r>
                      <a:r>
                        <a:rPr lang="pt-BR" baseline="-25000" dirty="0"/>
                        <a:t>4</a:t>
                      </a:r>
                      <a:r>
                        <a:rPr lang="pt-BR" dirty="0"/>
                        <a:t>, CaO, BaO</a:t>
                      </a:r>
                      <a:endParaRPr lang="pt-BR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Amines</a:t>
                      </a:r>
                      <a:endParaRPr lang="en-US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KOH</a:t>
                      </a:r>
                      <a:r>
                        <a:rPr lang="en-US" dirty="0"/>
                        <a:t>, K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3</a:t>
                      </a:r>
                      <a:endParaRPr lang="en-US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Acidic compounds</a:t>
                      </a:r>
                      <a:endParaRPr lang="en-US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Na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/>
                        <a:t>, MgSO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, CaSO</a:t>
                      </a:r>
                      <a:r>
                        <a:rPr lang="en-US" baseline="-25000" dirty="0"/>
                        <a:t>4</a:t>
                      </a:r>
                      <a:endParaRPr lang="en-US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/>
                </a:solidFill>
              </a:rPr>
              <a:t>Drying  reagents </a:t>
            </a:r>
            <a:endParaRPr lang="ar-IQ" sz="2400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8674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drying agent is only working if it is still anhydrous</a:t>
            </a:r>
            <a:endParaRPr lang="ar-IQ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" name="Picture 2" descr="West_s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048000" cy="1905000"/>
          </a:xfrm>
          <a:prstGeom prst="rect">
            <a:avLst/>
          </a:prstGeom>
          <a:noFill/>
        </p:spPr>
      </p:pic>
      <p:pic>
        <p:nvPicPr>
          <p:cNvPr id="19458" name="Picture 2" descr="Wet_solv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200400" cy="1943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600200"/>
            <a:ext cx="15654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Wet solution</a:t>
            </a:r>
            <a:endParaRPr lang="ar-IQ" dirty="0"/>
          </a:p>
        </p:txBody>
      </p:sp>
      <p:sp>
        <p:nvSpPr>
          <p:cNvPr id="7" name="Rectangle 6"/>
          <p:cNvSpPr/>
          <p:nvPr/>
        </p:nvSpPr>
        <p:spPr>
          <a:xfrm>
            <a:off x="6019800" y="144780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Drying </a:t>
            </a:r>
            <a:endParaRPr lang="ar-IQ" dirty="0"/>
          </a:p>
        </p:txBody>
      </p:sp>
      <p:sp>
        <p:nvSpPr>
          <p:cNvPr id="19460" name="AutoShape 4" descr="Image result for molecular sieves for drying solvent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9462" name="AutoShape 6" descr="Image result for molecular sieves for drying solvent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9464" name="AutoShape 8" descr="Image result for molecular sieves for drying solvent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86200"/>
            <a:ext cx="3352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methods </a:t>
            </a:r>
            <a:endParaRPr lang="ar-IQ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7212231" cy="535531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Type of materials sources </a:t>
            </a:r>
          </a:p>
          <a:p>
            <a:endParaRPr lang="en-US" dirty="0" smtClean="0"/>
          </a:p>
          <a:p>
            <a:r>
              <a:rPr lang="en-US" dirty="0" smtClean="0"/>
              <a:t> 1- Extraction materials  ( natural compounds ) </a:t>
            </a:r>
          </a:p>
          <a:p>
            <a:r>
              <a:rPr lang="en-US" dirty="0" smtClean="0"/>
              <a:t>      light oil </a:t>
            </a:r>
          </a:p>
          <a:p>
            <a:r>
              <a:rPr lang="en-US" dirty="0" smtClean="0"/>
              <a:t>     Terpene oil</a:t>
            </a:r>
          </a:p>
          <a:p>
            <a:r>
              <a:rPr lang="en-US" dirty="0" smtClean="0"/>
              <a:t>      alkaloids </a:t>
            </a:r>
          </a:p>
          <a:p>
            <a:r>
              <a:rPr lang="en-US" dirty="0" smtClean="0"/>
              <a:t>      steroids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Falvonoids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en-US" dirty="0" smtClean="0"/>
              <a:t>phenol </a:t>
            </a:r>
            <a:r>
              <a:rPr lang="en-US" dirty="0" smtClean="0"/>
              <a:t>and poly phenol  </a:t>
            </a:r>
          </a:p>
          <a:p>
            <a:r>
              <a:rPr lang="en-US" dirty="0" smtClean="0"/>
              <a:t>      gum ( resin )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2- preparation materials ( products of organic or inorganic  reaction )</a:t>
            </a:r>
          </a:p>
          <a:p>
            <a:r>
              <a:rPr lang="en-US" dirty="0" smtClean="0"/>
              <a:t>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Many criteria affect the choice of a drying method during recovery efforts. Among these are:</a:t>
            </a:r>
          </a:p>
          <a:p>
            <a:r>
              <a:rPr lang="en-US" dirty="0" smtClean="0"/>
              <a:t>* Ability to appropriately stabilize the environment in order to begin recovery efforts</a:t>
            </a:r>
          </a:p>
          <a:p>
            <a:r>
              <a:rPr lang="en-US" dirty="0" smtClean="0"/>
              <a:t>* Scale of damage and number of items affected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Best drying method depending on type, format, and volume of </a:t>
            </a:r>
            <a:r>
              <a:rPr lang="en-US" dirty="0" smtClean="0"/>
              <a:t>material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various drying methods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Air drying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Rotary evaporate </a:t>
            </a:r>
          </a:p>
          <a:p>
            <a:r>
              <a:rPr lang="en-US" dirty="0" smtClean="0"/>
              <a:t>* Freezer Drying</a:t>
            </a:r>
          </a:p>
          <a:p>
            <a:r>
              <a:rPr lang="en-US" dirty="0" smtClean="0"/>
              <a:t>* Dehumidification drying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22tgp_connection_light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902</Words>
  <Application>Microsoft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1922tgp_connection_light</vt:lpstr>
      <vt:lpstr>Research   Techniques  </vt:lpstr>
      <vt:lpstr>Slide 2</vt:lpstr>
      <vt:lpstr>Preparation starting material </vt:lpstr>
      <vt:lpstr>Drying  reagents </vt:lpstr>
      <vt:lpstr>Slide 5</vt:lpstr>
      <vt:lpstr>Drying  reagents </vt:lpstr>
      <vt:lpstr>Slide 7</vt:lpstr>
      <vt:lpstr>Drying methods </vt:lpstr>
      <vt:lpstr>Slide 9</vt:lpstr>
      <vt:lpstr>Air drying </vt:lpstr>
      <vt:lpstr>Rotary evaporator </vt:lpstr>
      <vt:lpstr>Freeze drying (Lyophilization ) </vt:lpstr>
      <vt:lpstr>Slide 13</vt:lpstr>
      <vt:lpstr>Slide 14</vt:lpstr>
      <vt:lpstr>Slide 15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dell</cp:lastModifiedBy>
  <cp:revision>47</cp:revision>
  <dcterms:created xsi:type="dcterms:W3CDTF">2004-08-17T01:59:23Z</dcterms:created>
  <dcterms:modified xsi:type="dcterms:W3CDTF">2018-02-24T20:45:04Z</dcterms:modified>
</cp:coreProperties>
</file>